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sldIdLst>
    <p:sldId id="1373" r:id="rId2"/>
    <p:sldId id="1435" r:id="rId3"/>
    <p:sldId id="1436" r:id="rId4"/>
    <p:sldId id="1437" r:id="rId5"/>
    <p:sldId id="1434" r:id="rId6"/>
    <p:sldId id="1439" r:id="rId7"/>
    <p:sldId id="1446" r:id="rId8"/>
    <p:sldId id="1444" r:id="rId9"/>
    <p:sldId id="1448" r:id="rId10"/>
    <p:sldId id="1440" r:id="rId11"/>
    <p:sldId id="1449" r:id="rId12"/>
    <p:sldId id="1438" r:id="rId13"/>
    <p:sldId id="1450" r:id="rId14"/>
    <p:sldId id="1429" r:id="rId15"/>
    <p:sldId id="1431" r:id="rId16"/>
    <p:sldId id="1447" r:id="rId17"/>
    <p:sldId id="1445" r:id="rId18"/>
    <p:sldId id="1433" r:id="rId19"/>
    <p:sldId id="1430" r:id="rId20"/>
    <p:sldId id="1432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jigj-gfmg tung" initials="gt" lastIdx="1" clrIdx="0">
    <p:extLst>
      <p:ext uri="{19B8F6BF-5375-455C-9EA6-DF929625EA0E}">
        <p15:presenceInfo xmlns:p15="http://schemas.microsoft.com/office/powerpoint/2012/main" userId="99cf9b7282c054dd" providerId="Windows Live"/>
      </p:ext>
    </p:extLst>
  </p:cmAuthor>
  <p:cmAuthor id="2" name="CWW" initials="C" lastIdx="2" clrIdx="1">
    <p:extLst>
      <p:ext uri="{19B8F6BF-5375-455C-9EA6-DF929625EA0E}">
        <p15:presenceInfo xmlns:p15="http://schemas.microsoft.com/office/powerpoint/2012/main" userId="CW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99"/>
    <a:srgbClr val="FFFFFF"/>
    <a:srgbClr val="DF7C7C"/>
    <a:srgbClr val="A3CF79"/>
    <a:srgbClr val="E6E6E6"/>
    <a:srgbClr val="DDE2CD"/>
    <a:srgbClr val="FFFF99"/>
    <a:srgbClr val="D4EDFF"/>
    <a:srgbClr val="ADC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1" autoAdjust="0"/>
    <p:restoredTop sz="82436" autoAdjust="0"/>
  </p:normalViewPr>
  <p:slideViewPr>
    <p:cSldViewPr snapToGrid="0">
      <p:cViewPr varScale="1">
        <p:scale>
          <a:sx n="94" d="100"/>
          <a:sy n="94" d="100"/>
        </p:scale>
        <p:origin x="194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CB0E6-5ADD-4734-8226-FB8F9A585011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66AA6-6680-4EAF-9C7C-D332617C48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61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35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2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91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IGBT lifetime is ten times greater than IGCT.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layer  vs 4 layer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72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整流擺放位置導致無法回沖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756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145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43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54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ltGray">
          <a:xfrm>
            <a:off x="1588" y="279400"/>
            <a:ext cx="8912225" cy="6586538"/>
          </a:xfrm>
          <a:prstGeom prst="rtTriangle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pic>
        <p:nvPicPr>
          <p:cNvPr id="5" name="Picture 5" descr="larc-ht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1096963" y="4413250"/>
            <a:ext cx="13874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03575" y="2924175"/>
            <a:ext cx="2590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TW" altLang="zh-TW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14600" y="3733800"/>
            <a:ext cx="55753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3600">
                <a:solidFill>
                  <a:srgbClr val="6102A2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14400"/>
            <a:ext cx="7772400" cy="1920875"/>
          </a:xfrm>
        </p:spPr>
        <p:txBody>
          <a:bodyPr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ln w="9525"/>
        </p:spPr>
        <p:txBody>
          <a:bodyPr/>
          <a:lstStyle>
            <a:lvl1pPr>
              <a:lnSpc>
                <a:spcPct val="100000"/>
              </a:lnSpc>
              <a:spcBef>
                <a:spcPct val="0"/>
              </a:spcBef>
              <a:defRPr kumimoji="1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47ECE6CB-6078-46ED-AA80-4B9B7B320C9C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ln w="9525"/>
        </p:spPr>
        <p:txBody>
          <a:bodyPr/>
          <a:lstStyle>
            <a:lvl1pPr>
              <a:lnSpc>
                <a:spcPct val="100000"/>
              </a:lnSpc>
              <a:spcBef>
                <a:spcPct val="0"/>
              </a:spcBef>
              <a:defRPr kumimoji="1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ln w="9525"/>
        </p:spPr>
        <p:txBody>
          <a:bodyPr/>
          <a:lstStyle>
            <a:lvl1pPr>
              <a:lnSpc>
                <a:spcPct val="100000"/>
              </a:lnSpc>
              <a:spcBef>
                <a:spcPct val="0"/>
              </a:spcBef>
              <a:defRPr kumimoji="1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306097"/>
      </p:ext>
    </p:extLst>
  </p:cSld>
  <p:clrMapOvr>
    <a:masterClrMapping/>
  </p:clrMapOvr>
  <p:transition>
    <p:pull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411D47-4C42-45CA-B28F-307CAA761D39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342884"/>
      </p:ext>
    </p:extLst>
  </p:cSld>
  <p:clrMapOvr>
    <a:masterClrMapping/>
  </p:clrMapOvr>
  <p:transition>
    <p:pull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19888" y="152400"/>
            <a:ext cx="2112962" cy="60277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77825" y="152400"/>
            <a:ext cx="6189663" cy="60277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732341-A4CF-45FE-8984-7DA99ABE711A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138107"/>
      </p:ext>
    </p:extLst>
  </p:cSld>
  <p:clrMapOvr>
    <a:masterClrMapping/>
  </p:clrMapOvr>
  <p:transition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3E61EC-1AA2-42D1-BA7E-16D796C35177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85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69D74-7E68-488F-8DC0-0AFD81C31774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74471"/>
      </p:ext>
    </p:extLst>
  </p:cSld>
  <p:clrMapOvr>
    <a:masterClrMapping/>
  </p:clrMapOvr>
  <p:transition>
    <p:pull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77825" y="838200"/>
            <a:ext cx="4140200" cy="5341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70425" y="838200"/>
            <a:ext cx="4141788" cy="5341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B1CD3B-D36B-49D6-B3E8-EDA101F0619C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90382"/>
      </p:ext>
    </p:extLst>
  </p:cSld>
  <p:clrMapOvr>
    <a:masterClrMapping/>
  </p:clrMapOvr>
  <p:transition>
    <p:pull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7B2BD4-73D2-4111-801D-594CCD90AFD9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492306"/>
      </p:ext>
    </p:extLst>
  </p:cSld>
  <p:clrMapOvr>
    <a:masterClrMapping/>
  </p:clrMapOvr>
  <p:transition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46EC72-734B-4FD7-9DF3-B702BB661E1A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010825"/>
      </p:ext>
    </p:extLst>
  </p:cSld>
  <p:clrMapOvr>
    <a:masterClrMapping/>
  </p:clrMapOvr>
  <p:transition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B0C259-413A-4F08-A24F-613AF4C6D49F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784435"/>
      </p:ext>
    </p:extLst>
  </p:cSld>
  <p:clrMapOvr>
    <a:masterClrMapping/>
  </p:clrMapOvr>
  <p:transition>
    <p:pull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00C075-AB8A-43F4-ACE6-0AF5044F9092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867154"/>
      </p:ext>
    </p:extLst>
  </p:cSld>
  <p:clrMapOvr>
    <a:masterClrMapping/>
  </p:clrMapOvr>
  <p:transition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06E690-F91E-4B39-9E4B-5AE249E2A24D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265173"/>
      </p:ext>
    </p:extLst>
  </p:cSld>
  <p:clrMapOvr>
    <a:masterClrMapping/>
  </p:clrMapOvr>
  <p:transition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377825" y="838200"/>
            <a:ext cx="8434388" cy="534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45185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8963" y="6461125"/>
            <a:ext cx="187483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defRPr kumimoji="0" sz="1400">
                <a:solidFill>
                  <a:srgbClr val="990099"/>
                </a:solidFill>
                <a:latin typeface="Courier New" pitchFamily="49" charset="0"/>
              </a:defRPr>
            </a:lvl1pPr>
          </a:lstStyle>
          <a:p>
            <a:fld id="{53A26CBC-0D7E-4446-847A-A02803CDE270}" type="datetime1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85000"/>
              </a:lnSpc>
              <a:defRPr kumimoji="0" sz="1400">
                <a:solidFill>
                  <a:srgbClr val="990099"/>
                </a:solidFill>
                <a:latin typeface="Courier New" pitchFamily="49" charset="0"/>
              </a:defRPr>
            </a:lvl1pPr>
          </a:lstStyle>
          <a:p>
            <a:endParaRPr lang="zh-TW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75488" y="6445250"/>
            <a:ext cx="1636712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85000"/>
              </a:lnSpc>
              <a:defRPr kumimoji="0" sz="1400">
                <a:solidFill>
                  <a:srgbClr val="990099"/>
                </a:solidFill>
                <a:latin typeface="Courier New" pitchFamily="49" charset="0"/>
              </a:defRPr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31" name="Picture 7" descr="LARCbkg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8F5C8F"/>
              </a:clrFrom>
              <a:clrTo>
                <a:srgbClr val="8F5C8F">
                  <a:alpha val="0"/>
                </a:srgbClr>
              </a:clrTo>
            </a:clrChange>
            <a:lum bright="26000" contrast="24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0" y="6197600"/>
            <a:ext cx="58896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342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pull dir="r"/>
  </p:transition>
  <p:hf hdr="0" ftr="0" dt="0"/>
  <p:txStyles>
    <p:titleStyle>
      <a:lvl1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2pPr>
      <a:lvl3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3pPr>
      <a:lvl4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4pPr>
      <a:lvl5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5pPr>
      <a:lvl6pPr marL="457200"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6pPr>
      <a:lvl7pPr marL="914400"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7pPr>
      <a:lvl8pPr marL="1371600"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8pPr>
      <a:lvl9pPr marL="1828800"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9pPr>
    </p:titleStyle>
    <p:bodyStyle>
      <a:lvl1pPr marL="385763" indent="-385763" algn="l" rtl="0" eaLnBrk="1" fontAlgn="base" hangingPunct="1">
        <a:lnSpc>
          <a:spcPct val="93000"/>
        </a:lnSpc>
        <a:spcBef>
          <a:spcPct val="50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kumimoji="1" sz="2800">
          <a:solidFill>
            <a:srgbClr val="000000"/>
          </a:solidFill>
          <a:latin typeface="+mn-lt"/>
          <a:ea typeface="+mn-ea"/>
          <a:cs typeface="+mn-cs"/>
        </a:defRPr>
      </a:lvl1pPr>
      <a:lvl2pPr marL="744538" indent="-244475" algn="l" rtl="0" eaLnBrk="1" fontAlgn="base" hangingPunct="1">
        <a:lnSpc>
          <a:spcPct val="88000"/>
        </a:lnSpc>
        <a:spcBef>
          <a:spcPct val="25000"/>
        </a:spcBef>
        <a:spcAft>
          <a:spcPct val="0"/>
        </a:spcAft>
        <a:buClr>
          <a:srgbClr val="AA009A"/>
        </a:buClr>
        <a:buSzPct val="90000"/>
        <a:buFont typeface="Symbol" pitchFamily="18" charset="2"/>
        <a:buChar char="-"/>
        <a:defRPr kumimoji="1" sz="2600">
          <a:solidFill>
            <a:srgbClr val="000000"/>
          </a:solidFill>
          <a:latin typeface="+mn-lt"/>
          <a:ea typeface="+mn-ea"/>
        </a:defRPr>
      </a:lvl2pPr>
      <a:lvl3pPr marL="1146175" indent="-238125" algn="l" rtl="0" eaLnBrk="1" fontAlgn="base" hangingPunct="1">
        <a:lnSpc>
          <a:spcPct val="87000"/>
        </a:lnSpc>
        <a:spcBef>
          <a:spcPct val="10000"/>
        </a:spcBef>
        <a:spcAft>
          <a:spcPct val="0"/>
        </a:spcAft>
        <a:buClr>
          <a:srgbClr val="1908BC"/>
        </a:buClr>
        <a:buFont typeface="Symbol" pitchFamily="18" charset="2"/>
        <a:buChar char="*"/>
        <a:defRPr kumimoji="1" sz="2400">
          <a:solidFill>
            <a:srgbClr val="000000"/>
          </a:solidFill>
          <a:latin typeface="+mn-lt"/>
          <a:ea typeface="+mn-ea"/>
        </a:defRPr>
      </a:lvl3pPr>
      <a:lvl4pPr marL="2032000" indent="-228600" algn="l" rtl="0" eaLnBrk="1" fontAlgn="base" hangingPunct="1">
        <a:spcBef>
          <a:spcPct val="20000"/>
        </a:spcBef>
        <a:spcAft>
          <a:spcPct val="0"/>
        </a:spcAft>
        <a:buClr>
          <a:srgbClr val="2452AE"/>
        </a:buClr>
        <a:buFont typeface="Symbol" pitchFamily="18" charset="2"/>
        <a:buChar char="à"/>
        <a:defRPr kumimoji="1" sz="2200">
          <a:solidFill>
            <a:srgbClr val="000000"/>
          </a:solidFill>
          <a:latin typeface="+mn-lt"/>
          <a:ea typeface="+mn-ea"/>
        </a:defRPr>
      </a:lvl4pPr>
      <a:lvl5pPr marL="24511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5pPr>
      <a:lvl6pPr marL="29083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6pPr>
      <a:lvl7pPr marL="33655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7pPr>
      <a:lvl8pPr marL="38227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8pPr>
      <a:lvl9pPr marL="42799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sz="quarter" idx="1"/>
          </p:nvPr>
        </p:nvSpPr>
        <p:spPr>
          <a:xfrm>
            <a:off x="2533719" y="4366889"/>
            <a:ext cx="5575300" cy="1752600"/>
          </a:xfrm>
        </p:spPr>
        <p:txBody>
          <a:bodyPr/>
          <a:lstStyle/>
          <a:p>
            <a:r>
              <a:rPr lang="en-US" altLang="zh-TW" sz="2800" dirty="0"/>
              <a:t>Presenter: </a:t>
            </a:r>
            <a:r>
              <a:rPr lang="en-US" altLang="zh-TW" sz="2800" dirty="0" err="1"/>
              <a:t>Kuan</a:t>
            </a:r>
            <a:r>
              <a:rPr lang="en-US" altLang="zh-TW" sz="2800" dirty="0"/>
              <a:t>-</a:t>
            </a:r>
            <a:r>
              <a:rPr lang="en-US" altLang="zh-TW" sz="2800" dirty="0" err="1"/>
              <a:t>Hsun</a:t>
            </a:r>
            <a:r>
              <a:rPr lang="en-US" altLang="zh-TW" sz="2800" dirty="0"/>
              <a:t>-Duh</a:t>
            </a:r>
          </a:p>
          <a:p>
            <a:r>
              <a:rPr lang="en-US" altLang="zh-TW" sz="2800" dirty="0"/>
              <a:t>Advisor: Cheng-Wen Wu</a:t>
            </a:r>
          </a:p>
          <a:p>
            <a:r>
              <a:rPr lang="en-US" altLang="zh-TW" sz="2800" dirty="0"/>
              <a:t>2021/07/22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 sz="quarter"/>
          </p:nvPr>
        </p:nvSpPr>
        <p:spPr>
          <a:xfrm>
            <a:off x="-372652" y="983332"/>
            <a:ext cx="9889303" cy="682047"/>
          </a:xfrm>
        </p:spPr>
        <p:txBody>
          <a:bodyPr/>
          <a:lstStyle/>
          <a:p>
            <a:r>
              <a:rPr lang="en-US" altLang="zh-TW" dirty="0"/>
              <a:t>Weekly Report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5EC03F-3376-4287-8AB9-EB9279828C43}"/>
              </a:ext>
            </a:extLst>
          </p:cNvPr>
          <p:cNvSpPr txBox="1"/>
          <p:nvPr/>
        </p:nvSpPr>
        <p:spPr>
          <a:xfrm>
            <a:off x="1151068" y="20938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5221735"/>
      </p:ext>
    </p:extLst>
  </p:cSld>
  <p:clrMapOvr>
    <a:masterClrMapping/>
  </p:clrMapOvr>
  <p:transition>
    <p:pull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D86B4-91F6-4A19-9175-20D43489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Back To Back </a:t>
            </a:r>
            <a:r>
              <a:rPr lang="en-US" altLang="zh-TW" dirty="0"/>
              <a:t>System(proposed)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DF506C-324B-49EB-BE26-DD3D0D838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824" y="838200"/>
                <a:ext cx="5736390" cy="3073400"/>
              </a:xfrm>
            </p:spPr>
            <p:txBody>
              <a:bodyPr/>
              <a:lstStyle/>
              <a:p>
                <a:r>
                  <a:rPr lang="en-US" altLang="zh-TW" dirty="0"/>
                  <a:t>For 6.6kV system </a:t>
                </a:r>
              </a:p>
              <a:p>
                <a:pPr lvl="1"/>
                <a:r>
                  <a:rPr lang="en-US" altLang="zh-TW" dirty="0"/>
                  <a:t>Single converter ac side is 6600/N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/>
                  <a:t>Cascaded converter produce M-level voltage waveform</a:t>
                </a:r>
              </a:p>
              <a:p>
                <a:pPr lvl="2"/>
                <a:r>
                  <a:rPr lang="en-US" altLang="zh-TW" dirty="0"/>
                  <a:t> No need switching ripple filter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DF506C-324B-49EB-BE26-DD3D0D838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824" y="838200"/>
                <a:ext cx="5736390" cy="3073400"/>
              </a:xfrm>
              <a:blipFill>
                <a:blip r:embed="rId3"/>
                <a:stretch>
                  <a:fillRect l="-1700" t="-2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631CC8-DAA6-4067-B8EF-1C280BCE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10</a:t>
            </a:fld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74C0E8D-408C-4829-99F0-5BEF37A49C1C}"/>
              </a:ext>
            </a:extLst>
          </p:cNvPr>
          <p:cNvGrpSpPr/>
          <p:nvPr/>
        </p:nvGrpSpPr>
        <p:grpSpPr>
          <a:xfrm>
            <a:off x="5311764" y="4047985"/>
            <a:ext cx="3832236" cy="1675150"/>
            <a:chOff x="4866422" y="4117499"/>
            <a:chExt cx="3832236" cy="167515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BE822B7-CAE9-4E1C-9C0E-9C02E4779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1044"/>
            <a:stretch/>
          </p:blipFill>
          <p:spPr>
            <a:xfrm>
              <a:off x="4866422" y="4212729"/>
              <a:ext cx="3832236" cy="1579920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0EF4F6B-A2B0-4FD6-A6FE-1BDBB560B29F}"/>
                </a:ext>
              </a:extLst>
            </p:cNvPr>
            <p:cNvSpPr txBox="1"/>
            <p:nvPr/>
          </p:nvSpPr>
          <p:spPr>
            <a:xfrm>
              <a:off x="5671878" y="4117499"/>
              <a:ext cx="586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DC</a:t>
              </a:r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93835FB-EB5B-46F6-8CB0-42FD10C0F93B}"/>
                </a:ext>
              </a:extLst>
            </p:cNvPr>
            <p:cNvSpPr txBox="1"/>
            <p:nvPr/>
          </p:nvSpPr>
          <p:spPr>
            <a:xfrm>
              <a:off x="6276227" y="4117499"/>
              <a:ext cx="513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AC</a:t>
              </a:r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CECF765-D9CB-462A-849B-60C91B3505E4}"/>
                </a:ext>
              </a:extLst>
            </p:cNvPr>
            <p:cNvSpPr txBox="1"/>
            <p:nvPr/>
          </p:nvSpPr>
          <p:spPr>
            <a:xfrm>
              <a:off x="6806562" y="4117499"/>
              <a:ext cx="513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AC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8E5D2E-9D82-4070-8098-328D36AC81E4}"/>
                </a:ext>
              </a:extLst>
            </p:cNvPr>
            <p:cNvSpPr txBox="1"/>
            <p:nvPr/>
          </p:nvSpPr>
          <p:spPr>
            <a:xfrm>
              <a:off x="7499588" y="4117499"/>
              <a:ext cx="586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DC</a:t>
              </a:r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B64C7A7-3471-4066-8F65-973DB7DA2D01}"/>
              </a:ext>
            </a:extLst>
          </p:cNvPr>
          <p:cNvGrpSpPr/>
          <p:nvPr/>
        </p:nvGrpSpPr>
        <p:grpSpPr>
          <a:xfrm>
            <a:off x="5421455" y="1110948"/>
            <a:ext cx="3832237" cy="2531359"/>
            <a:chOff x="4866422" y="1024334"/>
            <a:chExt cx="3845778" cy="280090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542CB1E-3C2B-44B9-A0B8-6759DA4D6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15734"/>
            <a:stretch/>
          </p:blipFill>
          <p:spPr>
            <a:xfrm>
              <a:off x="4866422" y="1118553"/>
              <a:ext cx="3845778" cy="2706687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6C9872F-B9F3-4F16-B55C-2A806C6F4F50}"/>
                </a:ext>
              </a:extLst>
            </p:cNvPr>
            <p:cNvSpPr txBox="1"/>
            <p:nvPr/>
          </p:nvSpPr>
          <p:spPr>
            <a:xfrm>
              <a:off x="6827975" y="1024334"/>
              <a:ext cx="586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DC</a:t>
              </a:r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55F3E3F-2455-4635-AA55-41E55642AB32}"/>
                </a:ext>
              </a:extLst>
            </p:cNvPr>
            <p:cNvSpPr txBox="1"/>
            <p:nvPr/>
          </p:nvSpPr>
          <p:spPr>
            <a:xfrm>
              <a:off x="6434572" y="1024334"/>
              <a:ext cx="586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DC</a:t>
              </a:r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C447CDF-5C95-4C54-A0F7-797DC1D1C4E0}"/>
                </a:ext>
              </a:extLst>
            </p:cNvPr>
            <p:cNvSpPr txBox="1"/>
            <p:nvPr/>
          </p:nvSpPr>
          <p:spPr>
            <a:xfrm>
              <a:off x="5452184" y="1024334"/>
              <a:ext cx="513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AC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53B1180-3E7F-4D10-8522-65274818360B}"/>
                </a:ext>
              </a:extLst>
            </p:cNvPr>
            <p:cNvSpPr txBox="1"/>
            <p:nvPr/>
          </p:nvSpPr>
          <p:spPr>
            <a:xfrm>
              <a:off x="7573283" y="1024334"/>
              <a:ext cx="513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AC</a:t>
              </a:r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DBDEA5-C364-4DCC-8F1E-166DC150D382}"/>
                </a:ext>
              </a:extLst>
            </p:cNvPr>
            <p:cNvSpPr/>
            <p:nvPr/>
          </p:nvSpPr>
          <p:spPr bwMode="auto">
            <a:xfrm>
              <a:off x="6445367" y="1024334"/>
              <a:ext cx="885073" cy="1240969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EAD4E83E-AE9D-48B8-867C-53AC8311C85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197" y="3645520"/>
            <a:ext cx="3466332" cy="279973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4D724B1-941F-4B8D-BEE3-420875CDC5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29" t="4123" r="17804" b="11363"/>
          <a:stretch/>
        </p:blipFill>
        <p:spPr>
          <a:xfrm>
            <a:off x="372711" y="3336593"/>
            <a:ext cx="4834476" cy="260022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E30850-C856-4E70-AD90-707D660D375B}"/>
              </a:ext>
            </a:extLst>
          </p:cNvPr>
          <p:cNvSpPr txBox="1"/>
          <p:nvPr/>
        </p:nvSpPr>
        <p:spPr>
          <a:xfrm>
            <a:off x="939374" y="5979106"/>
            <a:ext cx="6670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REF. A Bidirectional Isolated DC–DC Converter as a Core Circuit of the Next-Generation Medium-Voltage Power Conversion System  </a:t>
            </a:r>
          </a:p>
          <a:p>
            <a:r>
              <a:rPr lang="en-US" altLang="zh-TW" sz="1000" dirty="0"/>
              <a:t>March 2007</a:t>
            </a:r>
          </a:p>
          <a:p>
            <a:r>
              <a:rPr lang="en-US" altLang="zh-TW" sz="1000" dirty="0"/>
              <a:t>Shigenori Inoue </a:t>
            </a:r>
          </a:p>
          <a:p>
            <a:r>
              <a:rPr lang="en-US" altLang="zh-TW" sz="1000" dirty="0"/>
              <a:t>Tokyo Institute of Technology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538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DFE15-75E6-4AFC-B4EA-5E5D83C8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Motor drive system(proposed) Result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15EA03-0C31-455B-8C3C-02E01CEB9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spec</a:t>
            </a:r>
          </a:p>
          <a:p>
            <a:pPr lvl="1"/>
            <a:r>
              <a:rPr lang="en-US" altLang="zh-TW" dirty="0"/>
              <a:t>Power:10kW </a:t>
            </a:r>
          </a:p>
          <a:p>
            <a:pPr lvl="1"/>
            <a:r>
              <a:rPr lang="en-US" altLang="zh-TW" dirty="0"/>
              <a:t>Votage:350V</a:t>
            </a:r>
          </a:p>
          <a:p>
            <a:pPr lvl="1"/>
            <a:r>
              <a:rPr lang="en-US" altLang="zh-TW" dirty="0"/>
              <a:t>20kHz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9E7788-C9A2-4A3A-BA5D-1C56FE55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0AB82B-19C5-4E65-888D-58FF96DAED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787" y="3393242"/>
            <a:ext cx="3965099" cy="36926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67037B-ED0E-4F59-BF2D-4949F71FF0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9937" y="3493217"/>
            <a:ext cx="5249226" cy="2861945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C41491E-5580-4E9D-A3E5-1B0858780EEE}"/>
              </a:ext>
            </a:extLst>
          </p:cNvPr>
          <p:cNvCxnSpPr/>
          <p:nvPr/>
        </p:nvCxnSpPr>
        <p:spPr bwMode="auto">
          <a:xfrm flipV="1">
            <a:off x="6278880" y="1016000"/>
            <a:ext cx="0" cy="20116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4C90C3C-0AAD-481F-83F3-09F731E15314}"/>
              </a:ext>
            </a:extLst>
          </p:cNvPr>
          <p:cNvGrpSpPr/>
          <p:nvPr/>
        </p:nvGrpSpPr>
        <p:grpSpPr>
          <a:xfrm>
            <a:off x="4296886" y="595948"/>
            <a:ext cx="4772025" cy="3552825"/>
            <a:chOff x="4296886" y="595948"/>
            <a:chExt cx="4772025" cy="355282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F31FD59-6A4D-429C-890B-56FA1205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96886" y="595948"/>
              <a:ext cx="4772025" cy="355282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8B3F128-665A-4F0F-84A6-93010EE569F8}"/>
                </a:ext>
              </a:extLst>
            </p:cNvPr>
            <p:cNvSpPr/>
            <p:nvPr/>
          </p:nvSpPr>
          <p:spPr bwMode="auto">
            <a:xfrm>
              <a:off x="5167574" y="972143"/>
              <a:ext cx="1117578" cy="204215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BC586D-4F2F-4C2E-B927-6B02BF8DA377}"/>
                </a:ext>
              </a:extLst>
            </p:cNvPr>
            <p:cNvSpPr/>
            <p:nvPr/>
          </p:nvSpPr>
          <p:spPr bwMode="auto">
            <a:xfrm>
              <a:off x="6291422" y="987382"/>
              <a:ext cx="1920237" cy="2011681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E6CABD-320B-4B01-98ED-3015042A82F2}"/>
              </a:ext>
            </a:extLst>
          </p:cNvPr>
          <p:cNvSpPr txBox="1"/>
          <p:nvPr/>
        </p:nvSpPr>
        <p:spPr>
          <a:xfrm>
            <a:off x="2699434" y="270178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Zero voltage switching loss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691968B-D874-449F-A7C3-8DEDFC37EAC6}"/>
              </a:ext>
            </a:extLst>
          </p:cNvPr>
          <p:cNvSpPr txBox="1"/>
          <p:nvPr/>
        </p:nvSpPr>
        <p:spPr>
          <a:xfrm>
            <a:off x="7238997" y="270687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Conducting loss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20EB160-2014-4CD3-840B-8C250DFA1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15" y="3464500"/>
            <a:ext cx="8928885" cy="267253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B69BA9C-CD85-46FA-9A85-57FC9C2120D7}"/>
              </a:ext>
            </a:extLst>
          </p:cNvPr>
          <p:cNvSpPr txBox="1"/>
          <p:nvPr/>
        </p:nvSpPr>
        <p:spPr>
          <a:xfrm>
            <a:off x="841741" y="6199748"/>
            <a:ext cx="6670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REF. A Bidirectional Isolated DC–DC Converter as a Core Circuit of the Next-Generation Medium-Voltage Power Conversion System  </a:t>
            </a:r>
          </a:p>
          <a:p>
            <a:r>
              <a:rPr lang="en-US" altLang="zh-TW" sz="1000" dirty="0"/>
              <a:t>March 2007</a:t>
            </a:r>
          </a:p>
          <a:p>
            <a:r>
              <a:rPr lang="en-US" altLang="zh-TW" sz="1000" dirty="0"/>
              <a:t>Shigenori Inoue  Tokyo Institute of Technology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743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B494A-EFA0-4296-89D7-CBD90C8C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&amp; 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BEA9BE-51F1-43BA-9874-3DFBE7FFE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Analyze method</a:t>
            </a:r>
          </a:p>
          <a:p>
            <a:pPr lvl="1"/>
            <a:r>
              <a:rPr lang="en-US" altLang="zh-TW" dirty="0"/>
              <a:t>Zero sequence current</a:t>
            </a:r>
          </a:p>
          <a:p>
            <a:pPr lvl="1"/>
            <a:r>
              <a:rPr lang="en-US" altLang="zh-TW" dirty="0"/>
              <a:t>Harmonic current effect</a:t>
            </a:r>
          </a:p>
          <a:p>
            <a:pPr lvl="2"/>
            <a:r>
              <a:rPr lang="en-US" altLang="zh-TW" dirty="0"/>
              <a:t>IEEE Standard 519-1922</a:t>
            </a:r>
          </a:p>
          <a:p>
            <a:r>
              <a:rPr lang="en-US" altLang="zh-TW" dirty="0"/>
              <a:t>LTSPICE environment setup</a:t>
            </a:r>
          </a:p>
          <a:p>
            <a:pPr lvl="1"/>
            <a:r>
              <a:rPr lang="en-US" altLang="zh-TW" dirty="0"/>
              <a:t>(8/12 will have a online lesson) </a:t>
            </a:r>
          </a:p>
          <a:p>
            <a:r>
              <a:rPr lang="en-US" altLang="zh-TW" dirty="0"/>
              <a:t>Design simple circuit(RC circuit)</a:t>
            </a:r>
          </a:p>
          <a:p>
            <a:pPr lvl="1"/>
            <a:r>
              <a:rPr lang="en-US" altLang="zh-TW" dirty="0"/>
              <a:t>REF.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Passive Circuit Analysis with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Ltspice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2020 11 </a:t>
            </a:r>
            <a:r>
              <a:rPr lang="en-US" altLang="zh-TW" dirty="0" err="1">
                <a:solidFill>
                  <a:srgbClr val="333333"/>
                </a:solidFill>
                <a:latin typeface="Helvetica Neue"/>
              </a:rPr>
              <a:t>author:</a:t>
            </a:r>
            <a:r>
              <a:rPr lang="en-US" altLang="zh-TW" i="0" dirty="0" err="1">
                <a:solidFill>
                  <a:srgbClr val="333333"/>
                </a:solidFill>
                <a:effectLst/>
                <a:latin typeface="Helvetica Neue"/>
              </a:rPr>
              <a:t>May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Helvetica Neue"/>
              </a:rPr>
              <a:t>, Colin Percy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University of Westminster</a:t>
            </a:r>
            <a:endParaRPr lang="en-US" altLang="zh-TW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FC373D-4A48-42F6-B2C0-73F9F5CD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F82DCD-2241-4DBB-9662-41131FA2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4609"/>
            <a:ext cx="8451850" cy="1056957"/>
          </a:xfrm>
        </p:spPr>
        <p:txBody>
          <a:bodyPr/>
          <a:lstStyle/>
          <a:p>
            <a:r>
              <a:rPr lang="en-US" altLang="zh-TW" dirty="0"/>
              <a:t>END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520E6A-990A-4D62-9DCB-BC7CC944D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333952-47AF-4F01-82F1-62037621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63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C3E30-2AC1-4901-AE3F-4E2DE402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09E2F-48E8-44BA-878E-908A20CA7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77135-CFD1-4BDB-96E7-CC9F5A33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75488" y="6498413"/>
            <a:ext cx="1636712" cy="412750"/>
          </a:xfrm>
        </p:spPr>
        <p:txBody>
          <a:bodyPr/>
          <a:lstStyle/>
          <a:p>
            <a:fld id="{FC175A1F-17AA-440E-A787-FA438D8C8862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B31AA8-250F-4DA5-A58E-92131EF7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1728565"/>
            <a:ext cx="77057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3AE8F-C9A7-46C2-9C24-64241424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E2B622-C733-4F55-8C00-0EA312B56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19 level waveform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B3021E-2EB3-4858-B6A0-5CEE8A44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411B27-326E-4054-9E3B-B002E4D7F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9" t="-11363" r="17804" b="11363"/>
          <a:stretch/>
        </p:blipFill>
        <p:spPr>
          <a:xfrm>
            <a:off x="883444" y="1351280"/>
            <a:ext cx="7010400" cy="44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3E9E7-ABD1-4C9F-A030-72EC4460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C2510-65FA-4544-9CE4-6A28A9C45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E3EF72-6B6C-4C86-AE52-A0D9364D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6652EC-5FB8-4B76-B9B6-90ACA4E3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56273"/>
            <a:ext cx="3609975" cy="430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9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15351-0D04-4B00-8BDD-65D9BA0B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60D9683-7086-4AA5-80C2-8C348DD30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88" y="4562474"/>
            <a:ext cx="6080656" cy="229552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8547B7-E302-483F-B059-CF371A24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0225E1E-308A-43B6-A4FC-4D9DDEC30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22" y="4562475"/>
            <a:ext cx="5715000" cy="2295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E7A9227-D350-41B2-9A53-6B35D953D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3" y="917047"/>
            <a:ext cx="5715000" cy="24643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911FC48-BDC0-4094-AE2D-33C7F0E459D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181" y="3879690"/>
            <a:ext cx="7579661" cy="2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120B1-6168-480B-87DD-C8927CF6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66C82-04E9-440D-A736-AE9DF927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A90AC0-DDB0-4EC7-B0C8-7B47B6FF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B651A4-8376-4A73-8162-1E1F2E43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87" y="838200"/>
            <a:ext cx="74199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3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F36BA-CAA0-4848-BE8E-5D5B9B0A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 descr="一張含有 文字, 個人 的圖片&#10;&#10;自動產生的描述">
            <a:extLst>
              <a:ext uri="{FF2B5EF4-FFF2-40B4-BE49-F238E27FC236}">
                <a16:creationId xmlns:a16="http://schemas.microsoft.com/office/drawing/2014/main" id="{551E04E6-A907-4F62-9018-3DCE4A05C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1136998"/>
            <a:ext cx="8434388" cy="474434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9F4F59-B936-417E-9DBB-8D89A1B3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D78C70-AF01-47B0-8AEE-10ACF51AFB59}"/>
              </a:ext>
            </a:extLst>
          </p:cNvPr>
          <p:cNvSpPr txBox="1"/>
          <p:nvPr/>
        </p:nvSpPr>
        <p:spPr>
          <a:xfrm>
            <a:off x="844809" y="722313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在同一</a:t>
            </a:r>
            <a:r>
              <a:rPr lang="en-US" altLang="zh-TW" dirty="0"/>
              <a:t>power system </a:t>
            </a:r>
            <a:r>
              <a:rPr lang="zh-TW" altLang="en-US" dirty="0"/>
              <a:t>下 掛載三種不同附載</a:t>
            </a:r>
          </a:p>
        </p:txBody>
      </p:sp>
    </p:spTree>
    <p:extLst>
      <p:ext uri="{BB962C8B-B14F-4D97-AF65-F5344CB8AC3E}">
        <p14:creationId xmlns:p14="http://schemas.microsoft.com/office/powerpoint/2010/main" val="31477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58D4F3-23D8-4B70-82C4-C7803BF4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E24562-B40D-4C6C-AC90-D35B44EED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Power system</a:t>
            </a:r>
          </a:p>
          <a:p>
            <a:pPr lvl="1"/>
            <a:r>
              <a:rPr lang="en-US" altLang="zh-TW" dirty="0"/>
              <a:t>Zero sequence current</a:t>
            </a:r>
          </a:p>
          <a:p>
            <a:r>
              <a:rPr lang="en-US" altLang="zh-TW" dirty="0"/>
              <a:t>BTB system</a:t>
            </a:r>
          </a:p>
          <a:p>
            <a:pPr lvl="1"/>
            <a:r>
              <a:rPr lang="en-US" altLang="zh-TW" dirty="0" err="1"/>
              <a:t>Swiching</a:t>
            </a:r>
            <a:r>
              <a:rPr lang="en-US" altLang="zh-TW" dirty="0"/>
              <a:t> component</a:t>
            </a:r>
          </a:p>
          <a:p>
            <a:r>
              <a:rPr lang="en-US" altLang="zh-TW" dirty="0"/>
              <a:t>Motor drive system</a:t>
            </a:r>
          </a:p>
          <a:p>
            <a:pPr lvl="1"/>
            <a:r>
              <a:rPr lang="en-US" altLang="zh-TW" dirty="0"/>
              <a:t>Harmonic current effect</a:t>
            </a:r>
          </a:p>
          <a:p>
            <a:r>
              <a:rPr lang="en-US" altLang="zh-TW" dirty="0"/>
              <a:t>Proposed BTB system/Motor drive system</a:t>
            </a:r>
          </a:p>
          <a:p>
            <a:r>
              <a:rPr lang="en-US" altLang="zh-TW" dirty="0"/>
              <a:t>Conclusion &amp; Future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62B17E-F24D-4C4C-B963-9B560C36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72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0419C-45BF-4593-B8E3-41FA765F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7B63D-D72F-4046-937E-E29FBEA97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88E75-2E60-4B0D-A56C-C3EC0E92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92F625-CCFB-4F4F-9679-A54E7EFC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0" y="987425"/>
            <a:ext cx="7804298" cy="43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93979-8A7E-4527-8F97-1A42DAAB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Power System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767A864-3EE4-4FE0-B767-D105CAA9C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825" y="838200"/>
                <a:ext cx="8434388" cy="1511595"/>
              </a:xfrm>
            </p:spPr>
            <p:txBody>
              <a:bodyPr/>
              <a:lstStyle/>
              <a:p>
                <a:r>
                  <a:rPr lang="en-US" altLang="zh-TW" dirty="0"/>
                  <a:t>T</a:t>
                </a:r>
                <a:r>
                  <a:rPr lang="en-US" altLang="zh-TW" b="0" i="0" dirty="0">
                    <a:solidFill>
                      <a:srgbClr val="000000"/>
                    </a:solidFill>
                    <a:effectLst/>
                  </a:rPr>
                  <a:t>hree-phase power systems</a:t>
                </a:r>
              </a:p>
              <a:p>
                <a:pPr lvl="1"/>
                <a:r>
                  <a:rPr lang="en-US" altLang="zh-TW" sz="2400" b="0" i="0" dirty="0">
                    <a:solidFill>
                      <a:srgbClr val="233343"/>
                    </a:solidFill>
                    <a:effectLst/>
                  </a:rPr>
                  <a:t>conductor currents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2333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TW" sz="2400" b="0" i="0" dirty="0">
                    <a:solidFill>
                      <a:srgbClr val="233343"/>
                    </a:solidFill>
                    <a:effectLst/>
                  </a:rPr>
                  <a:t> </a:t>
                </a:r>
              </a:p>
              <a:p>
                <a:pPr marL="500063" lvl="1" indent="0">
                  <a:buNone/>
                </a:pPr>
                <a:r>
                  <a:rPr lang="en-US" altLang="zh-TW" sz="2400" b="0" i="0" dirty="0">
                    <a:solidFill>
                      <a:srgbClr val="233343"/>
                    </a:solidFill>
                    <a:effectLst/>
                    <a:sym typeface="Wingdings" panose="05000000000000000000" pitchFamily="2" charset="2"/>
                  </a:rPr>
                  <a:t>	</a:t>
                </a:r>
                <a:r>
                  <a:rPr lang="en-US" altLang="zh-TW" sz="2400" dirty="0"/>
                  <a:t> much thinner and lighter wire</a:t>
                </a:r>
                <a:endParaRPr lang="en-US" altLang="zh-TW" sz="2400" b="0" i="0" dirty="0">
                  <a:solidFill>
                    <a:srgbClr val="233343"/>
                  </a:solidFill>
                  <a:effectLst/>
                </a:endParaRPr>
              </a:p>
              <a:p>
                <a:r>
                  <a:rPr lang="en-US" altLang="zh-TW" dirty="0"/>
                  <a:t>Load type: </a:t>
                </a:r>
              </a:p>
              <a:p>
                <a:pPr lvl="1"/>
                <a:r>
                  <a:rPr lang="en-US" altLang="zh-TW" dirty="0"/>
                  <a:t>3 phase delta &amp; </a:t>
                </a:r>
                <a:r>
                  <a:rPr lang="en-US" altLang="zh-TW" dirty="0" err="1"/>
                  <a:t>triangular:Motar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Single </a:t>
                </a:r>
                <a:r>
                  <a:rPr lang="en-US" altLang="zh-TW" dirty="0" err="1"/>
                  <a:t>phase:House</a:t>
                </a:r>
                <a:r>
                  <a:rPr lang="en-US" altLang="zh-TW" dirty="0"/>
                  <a:t> </a:t>
                </a:r>
                <a:r>
                  <a:rPr lang="en-US" altLang="zh-TW" dirty="0" err="1"/>
                  <a:t>appliance,light</a:t>
                </a:r>
                <a:r>
                  <a:rPr lang="en-US" altLang="zh-TW" dirty="0"/>
                  <a:t>……</a:t>
                </a:r>
              </a:p>
              <a:p>
                <a:pPr marL="500063" lvl="1" indent="0">
                  <a:buNone/>
                </a:pPr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767A864-3EE4-4FE0-B767-D105CAA9C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825" y="838200"/>
                <a:ext cx="8434388" cy="1511595"/>
              </a:xfrm>
              <a:blipFill>
                <a:blip r:embed="rId3"/>
                <a:stretch>
                  <a:fillRect l="-1156" t="-6073" b="-7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F0B64-B15F-426F-BF62-FA21BA0D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25A156E7-3F90-47AA-B832-015FE4A28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/>
          <a:stretch/>
        </p:blipFill>
        <p:spPr>
          <a:xfrm>
            <a:off x="1435100" y="3500966"/>
            <a:ext cx="5715000" cy="2633133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2F6E52D-27A5-4C71-8040-22B25A5A20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/>
          <a:stretch/>
        </p:blipFill>
        <p:spPr>
          <a:xfrm>
            <a:off x="1435100" y="3500966"/>
            <a:ext cx="5715000" cy="2633133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50997538-D799-472F-9A1F-EA42A856D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/>
          <a:stretch/>
        </p:blipFill>
        <p:spPr>
          <a:xfrm>
            <a:off x="1435100" y="3500966"/>
            <a:ext cx="5715000" cy="2633133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D76C5649-F737-458B-96A6-9C62B714EA3E}"/>
              </a:ext>
            </a:extLst>
          </p:cNvPr>
          <p:cNvSpPr txBox="1"/>
          <p:nvPr/>
        </p:nvSpPr>
        <p:spPr>
          <a:xfrm>
            <a:off x="1130515" y="6211669"/>
            <a:ext cx="686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REF. Paul Evans 2018 2 the Engineering Mindset.com</a:t>
            </a:r>
          </a:p>
          <a:p>
            <a:r>
              <a:rPr lang="en-US" altLang="zh-TW" dirty="0"/>
              <a:t>England </a:t>
            </a:r>
            <a:r>
              <a:rPr lang="en-US" altLang="zh-TW" i="0" dirty="0">
                <a:effectLst/>
              </a:rPr>
              <a:t>Lancaster University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578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27BDA-3152-4EDC-8E88-FD2BD438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 Sequence Current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24452-4757-48DE-9CD2-C520E79A7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52" y="838200"/>
            <a:ext cx="9239692" cy="5341938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P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hase currents aren’t equal and displaced not by exactly 120°</a:t>
            </a:r>
            <a:endParaRPr lang="en-US" altLang="zh-TW" dirty="0"/>
          </a:p>
          <a:p>
            <a:r>
              <a:rPr lang="en-US" altLang="zh-TW" dirty="0"/>
              <a:t>Different phase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component</a:t>
            </a:r>
            <a:endParaRPr lang="en-US" altLang="zh-TW" dirty="0"/>
          </a:p>
          <a:p>
            <a:pPr lvl="1"/>
            <a:r>
              <a:rPr lang="en-US" altLang="zh-TW" dirty="0"/>
              <a:t>Positive sequence current</a:t>
            </a:r>
          </a:p>
          <a:p>
            <a:pPr lvl="1"/>
            <a:r>
              <a:rPr lang="en-US" altLang="zh-TW" dirty="0"/>
              <a:t>Negative sequence current</a:t>
            </a:r>
          </a:p>
          <a:p>
            <a:pPr lvl="2"/>
            <a:r>
              <a:rPr lang="en-US" altLang="zh-TW" dirty="0"/>
              <a:t>Result in twice flux and rotational velocity</a:t>
            </a:r>
          </a:p>
          <a:p>
            <a:pPr lvl="2"/>
            <a:r>
              <a:rPr lang="en-US" altLang="zh-TW" dirty="0">
                <a:latin typeface="Arial" panose="020B0604020202020204" pitchFamily="34" charset="0"/>
              </a:rPr>
              <a:t>E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ddy currents and heating problem</a:t>
            </a:r>
            <a:endParaRPr lang="en-US" altLang="zh-TW" dirty="0"/>
          </a:p>
          <a:p>
            <a:pPr lvl="1"/>
            <a:r>
              <a:rPr lang="en-US" altLang="zh-TW" dirty="0"/>
              <a:t>Zero sequence current</a:t>
            </a:r>
          </a:p>
          <a:p>
            <a:pPr lvl="2"/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n-phase network will sum to n times the magnitude 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A26CD0-C522-432A-AFCF-BDC384CE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64318E-F869-4E1E-91C9-0B1070E66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b="23806"/>
          <a:stretch/>
        </p:blipFill>
        <p:spPr>
          <a:xfrm>
            <a:off x="509902" y="3747179"/>
            <a:ext cx="7273131" cy="22726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B380FC-2058-4BB3-8073-F9C199A4BC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66" y="1380283"/>
            <a:ext cx="1510284" cy="14265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0CB5745-5BEE-45E0-820A-EF2E58694944}"/>
              </a:ext>
            </a:extLst>
          </p:cNvPr>
          <p:cNvSpPr txBox="1"/>
          <p:nvPr/>
        </p:nvSpPr>
        <p:spPr>
          <a:xfrm>
            <a:off x="6727954" y="2782669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Figure.1 </a:t>
            </a:r>
          </a:p>
          <a:p>
            <a:pPr algn="ctr"/>
            <a:r>
              <a:rPr lang="en-US" altLang="zh-TW" dirty="0"/>
              <a:t>Ideal 3 phase current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162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C3EFFD-6F32-4F20-A8C6-FFDEEBDE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Back To Back </a:t>
            </a:r>
            <a:r>
              <a:rPr lang="en-US" altLang="zh-TW" dirty="0"/>
              <a:t>System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49F188-7AA3-4BCF-9680-55606339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838200"/>
            <a:ext cx="8960908" cy="4904317"/>
          </a:xfrm>
        </p:spPr>
        <p:txBody>
          <a:bodyPr/>
          <a:lstStyle/>
          <a:p>
            <a:r>
              <a:rPr lang="en-US" altLang="zh-TW" dirty="0"/>
              <a:t>Application:</a:t>
            </a:r>
          </a:p>
          <a:p>
            <a:pPr lvl="1"/>
            <a:r>
              <a:rPr lang="en-US" altLang="zh-TW" sz="2000" dirty="0"/>
              <a:t>HVDCT(High Voltage Direct Current Transmission)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r>
              <a:rPr lang="en-US" altLang="zh-TW" dirty="0" err="1"/>
              <a:t>Tradictional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en-US" altLang="zh-TW" sz="1800" dirty="0"/>
              <a:t>2 PWM Converter connect</a:t>
            </a:r>
            <a:r>
              <a:rPr lang="zh-TW" altLang="en-US" sz="1800" dirty="0"/>
              <a:t> </a:t>
            </a:r>
            <a:r>
              <a:rPr lang="en-US" altLang="zh-TW" sz="1800" dirty="0"/>
              <a:t>together prevent zero sequence current problem</a:t>
            </a:r>
          </a:p>
          <a:p>
            <a:pPr lvl="1"/>
            <a:r>
              <a:rPr lang="en-US" altLang="zh-TW" sz="2000" dirty="0" err="1"/>
              <a:t>Cons:</a:t>
            </a:r>
            <a:r>
              <a:rPr lang="en-US" altLang="zh-TW" sz="1800" dirty="0" err="1"/>
              <a:t>Bulky</a:t>
            </a:r>
            <a:endParaRPr lang="en-US" altLang="zh-TW" sz="1800" dirty="0"/>
          </a:p>
          <a:p>
            <a:r>
              <a:rPr lang="en-US" altLang="zh-TW" dirty="0"/>
              <a:t>2  </a:t>
            </a:r>
            <a:r>
              <a:rPr lang="en-US" altLang="zh-TW" dirty="0" err="1"/>
              <a:t>generation:change</a:t>
            </a:r>
            <a:r>
              <a:rPr lang="en-US" altLang="zh-TW" dirty="0"/>
              <a:t> switching as</a:t>
            </a:r>
          </a:p>
          <a:p>
            <a:pPr lvl="1"/>
            <a:r>
              <a:rPr lang="zh-TW" altLang="en-US" sz="2400" dirty="0"/>
              <a:t> </a:t>
            </a:r>
            <a:r>
              <a:rPr lang="en-US" altLang="zh-TW" sz="2000" dirty="0"/>
              <a:t>IGCT</a:t>
            </a:r>
            <a:r>
              <a:rPr lang="en-US" altLang="zh-TW" sz="2000" b="0" i="0" dirty="0">
                <a:solidFill>
                  <a:srgbClr val="3C4043"/>
                </a:solidFill>
                <a:effectLst/>
              </a:rPr>
              <a:t> (</a:t>
            </a:r>
            <a:r>
              <a:rPr lang="en-US" altLang="zh-TW" sz="2000" dirty="0">
                <a:solidFill>
                  <a:srgbClr val="3C4043"/>
                </a:solidFill>
              </a:rPr>
              <a:t>I</a:t>
            </a:r>
            <a:r>
              <a:rPr lang="en-US" altLang="zh-TW" sz="2000" b="0" i="0" dirty="0">
                <a:solidFill>
                  <a:srgbClr val="3C4043"/>
                </a:solidFill>
                <a:effectLst/>
              </a:rPr>
              <a:t>ntegrated Gate-Commutated </a:t>
            </a:r>
            <a:r>
              <a:rPr lang="en-US" altLang="zh-TW" sz="2000" dirty="0">
                <a:solidFill>
                  <a:srgbClr val="3C4043"/>
                </a:solidFill>
              </a:rPr>
              <a:t>T</a:t>
            </a:r>
            <a:r>
              <a:rPr lang="en-US" altLang="zh-TW" sz="2000" b="0" i="0" dirty="0">
                <a:solidFill>
                  <a:srgbClr val="3C4043"/>
                </a:solidFill>
                <a:effectLst/>
              </a:rPr>
              <a:t>hyristor)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/>
              <a:t>IEGT(</a:t>
            </a:r>
            <a:r>
              <a:rPr lang="en-US" altLang="zh-TW" sz="2000" b="0" i="0" dirty="0">
                <a:solidFill>
                  <a:srgbClr val="333333"/>
                </a:solidFill>
                <a:effectLst/>
              </a:rPr>
              <a:t>Injection Enhanced Gate Transistor</a:t>
            </a:r>
            <a:r>
              <a:rPr lang="en-US" altLang="zh-TW" sz="2000" dirty="0"/>
              <a:t>)</a:t>
            </a:r>
          </a:p>
          <a:p>
            <a:pPr lvl="2"/>
            <a:r>
              <a:rPr lang="en-US" altLang="zh-TW" dirty="0"/>
              <a:t>Cons: Zero Sequence Current happened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AD4975-2EE5-46B8-8533-CBE01BB2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454213-A526-4E83-B33E-637EC3482F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481" y="670189"/>
            <a:ext cx="1356519" cy="13565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6A503D-E009-45FD-9531-39DA647633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988"/>
          <a:stretch/>
        </p:blipFill>
        <p:spPr>
          <a:xfrm>
            <a:off x="2214537" y="4428710"/>
            <a:ext cx="4976838" cy="15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FC98A3-8FA5-4748-B410-A0402125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Switch Component</a:t>
            </a:r>
            <a:endParaRPr lang="zh-TW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E89DA22-B0C7-46D8-99A9-A6D659C174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660973"/>
              </p:ext>
            </p:extLst>
          </p:nvPr>
        </p:nvGraphicFramePr>
        <p:xfrm>
          <a:off x="229790" y="939799"/>
          <a:ext cx="8603056" cy="1651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2143">
                  <a:extLst>
                    <a:ext uri="{9D8B030D-6E8A-4147-A177-3AD203B41FA5}">
                      <a16:colId xmlns:a16="http://schemas.microsoft.com/office/drawing/2014/main" val="3560493985"/>
                    </a:ext>
                  </a:extLst>
                </a:gridCol>
                <a:gridCol w="765873">
                  <a:extLst>
                    <a:ext uri="{9D8B030D-6E8A-4147-A177-3AD203B41FA5}">
                      <a16:colId xmlns:a16="http://schemas.microsoft.com/office/drawing/2014/main" val="1458565719"/>
                    </a:ext>
                  </a:extLst>
                </a:gridCol>
                <a:gridCol w="283994">
                  <a:extLst>
                    <a:ext uri="{9D8B030D-6E8A-4147-A177-3AD203B41FA5}">
                      <a16:colId xmlns:a16="http://schemas.microsoft.com/office/drawing/2014/main" val="1620648613"/>
                    </a:ext>
                  </a:extLst>
                </a:gridCol>
                <a:gridCol w="945014">
                  <a:extLst>
                    <a:ext uri="{9D8B030D-6E8A-4147-A177-3AD203B41FA5}">
                      <a16:colId xmlns:a16="http://schemas.microsoft.com/office/drawing/2014/main" val="2206498624"/>
                    </a:ext>
                  </a:extLst>
                </a:gridCol>
                <a:gridCol w="274186">
                  <a:extLst>
                    <a:ext uri="{9D8B030D-6E8A-4147-A177-3AD203B41FA5}">
                      <a16:colId xmlns:a16="http://schemas.microsoft.com/office/drawing/2014/main" val="3872300024"/>
                    </a:ext>
                  </a:extLst>
                </a:gridCol>
                <a:gridCol w="954822">
                  <a:extLst>
                    <a:ext uri="{9D8B030D-6E8A-4147-A177-3AD203B41FA5}">
                      <a16:colId xmlns:a16="http://schemas.microsoft.com/office/drawing/2014/main" val="3730534721"/>
                    </a:ext>
                  </a:extLst>
                </a:gridCol>
                <a:gridCol w="1229008">
                  <a:extLst>
                    <a:ext uri="{9D8B030D-6E8A-4147-A177-3AD203B41FA5}">
                      <a16:colId xmlns:a16="http://schemas.microsoft.com/office/drawing/2014/main" val="908203384"/>
                    </a:ext>
                  </a:extLst>
                </a:gridCol>
                <a:gridCol w="1229008">
                  <a:extLst>
                    <a:ext uri="{9D8B030D-6E8A-4147-A177-3AD203B41FA5}">
                      <a16:colId xmlns:a16="http://schemas.microsoft.com/office/drawing/2014/main" val="1283014744"/>
                    </a:ext>
                  </a:extLst>
                </a:gridCol>
                <a:gridCol w="1229008">
                  <a:extLst>
                    <a:ext uri="{9D8B030D-6E8A-4147-A177-3AD203B41FA5}">
                      <a16:colId xmlns:a16="http://schemas.microsoft.com/office/drawing/2014/main" val="1639632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Device characteristic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Power </a:t>
                      </a:r>
                    </a:p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bipolar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Power MOSFET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Power MOSFET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IGBT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IGBT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IEGT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GTO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>
                          <a:solidFill>
                            <a:schemeClr val="bg1"/>
                          </a:solidFill>
                          <a:effectLst/>
                        </a:rPr>
                        <a:t>IGCT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73537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Transistor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i="0" u="non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i="0" u="non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i="0" u="non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Thyristor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175427"/>
                  </a:ext>
                </a:extLst>
              </a:tr>
              <a:tr h="5266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Voltage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&lt;1kV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&lt;1 kV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&gt;1 kV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&gt;4kv</a:t>
                      </a:r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Higher than transistor</a:t>
                      </a:r>
                      <a:endParaRPr lang="zh-TW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4558795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68A168-35E6-412D-B5F0-F7E1DF60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ED2D8A-9B70-4A66-A3A5-AB29252880A4}"/>
              </a:ext>
            </a:extLst>
          </p:cNvPr>
          <p:cNvSpPr txBox="1"/>
          <p:nvPr/>
        </p:nvSpPr>
        <p:spPr>
          <a:xfrm>
            <a:off x="229789" y="2594801"/>
            <a:ext cx="3217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0" i="0" dirty="0">
                <a:solidFill>
                  <a:srgbClr val="000000"/>
                </a:solidFill>
                <a:effectLst/>
              </a:rPr>
              <a:t>Gate turn-off thyristor (</a:t>
            </a:r>
            <a:r>
              <a:rPr lang="en-US" altLang="zh-TW" sz="1200" dirty="0">
                <a:solidFill>
                  <a:srgbClr val="000000"/>
                </a:solidFill>
              </a:rPr>
              <a:t>GTO)</a:t>
            </a:r>
          </a:p>
          <a:p>
            <a:r>
              <a:rPr lang="en-US" altLang="zh-TW" sz="1200" dirty="0">
                <a:solidFill>
                  <a:srgbClr val="000000"/>
                </a:solidFill>
              </a:rPr>
              <a:t> I</a:t>
            </a:r>
            <a:r>
              <a:rPr lang="en-US" altLang="zh-TW" sz="1200" b="0" i="0" dirty="0">
                <a:solidFill>
                  <a:srgbClr val="000000"/>
                </a:solidFill>
                <a:effectLst/>
              </a:rPr>
              <a:t>ntegrated gate-commutated thyristor(IGCT)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6450A2-D43A-403B-9B58-4C99962F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9293" y="2808285"/>
            <a:ext cx="2003553" cy="195134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66F84A1-714C-4A68-A32F-11B781CC908F}"/>
              </a:ext>
            </a:extLst>
          </p:cNvPr>
          <p:cNvSpPr txBox="1"/>
          <p:nvPr/>
        </p:nvSpPr>
        <p:spPr>
          <a:xfrm>
            <a:off x="7007766" y="457496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Figure2. IGCT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3FABDB34-A559-4D15-9C3C-9D9FCC80D0F5}"/>
              </a:ext>
            </a:extLst>
          </p:cNvPr>
          <p:cNvSpPr txBox="1">
            <a:spLocks/>
          </p:cNvSpPr>
          <p:nvPr/>
        </p:nvSpPr>
        <p:spPr bwMode="auto">
          <a:xfrm>
            <a:off x="381000" y="3193089"/>
            <a:ext cx="5400040" cy="193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1" fontAlgn="base" hangingPunct="1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kumimoji="1"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4538" indent="-244475" algn="l" rtl="0" eaLnBrk="1" fontAlgn="base" hangingPunct="1">
              <a:lnSpc>
                <a:spcPct val="88000"/>
              </a:lnSpc>
              <a:spcBef>
                <a:spcPct val="25000"/>
              </a:spcBef>
              <a:spcAft>
                <a:spcPct val="0"/>
              </a:spcAft>
              <a:buClr>
                <a:srgbClr val="AA009A"/>
              </a:buClr>
              <a:buSzPct val="90000"/>
              <a:buFont typeface="Symbol" pitchFamily="18" charset="2"/>
              <a:buChar char="-"/>
              <a:defRPr kumimoji="1" sz="22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6175" indent="-238125" algn="l" rtl="0" eaLnBrk="1" fontAlgn="base" hangingPunct="1">
              <a:lnSpc>
                <a:spcPct val="87000"/>
              </a:lnSpc>
              <a:spcBef>
                <a:spcPct val="10000"/>
              </a:spcBef>
              <a:spcAft>
                <a:spcPct val="0"/>
              </a:spcAft>
              <a:buClr>
                <a:srgbClr val="1908BC"/>
              </a:buClr>
              <a:buFont typeface="Symbol" pitchFamily="18" charset="2"/>
              <a:buChar char="*"/>
              <a:defRPr kumimoji="1"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2032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452AE"/>
              </a:buClr>
              <a:buFont typeface="Symbol" pitchFamily="18" charset="2"/>
              <a:buChar char="à"/>
              <a:defRPr kumimoji="1"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451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908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6pPr>
            <a:lvl7pPr marL="3365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7pPr>
            <a:lvl8pPr marL="3822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8pPr>
            <a:lvl9pPr marL="4279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9pPr>
          </a:lstStyle>
          <a:p>
            <a:r>
              <a:rPr lang="en-US" altLang="zh-TW" kern="0" dirty="0"/>
              <a:t>Frequency:</a:t>
            </a:r>
          </a:p>
          <a:p>
            <a:pPr lvl="1"/>
            <a:r>
              <a:rPr lang="en-US" altLang="zh-TW" kern="0" dirty="0"/>
              <a:t>Power MOSFET&gt;IGBT(10kHz)</a:t>
            </a:r>
          </a:p>
          <a:p>
            <a:pPr lvl="2"/>
            <a:r>
              <a:rPr lang="en-US" altLang="zh-TW" kern="0" dirty="0"/>
              <a:t>Automotive electronics</a:t>
            </a:r>
          </a:p>
          <a:p>
            <a:pPr lvl="1"/>
            <a:r>
              <a:rPr lang="en-US" altLang="zh-TW" kern="0" dirty="0"/>
              <a:t>IGCT(kHz)&gt;GTO(100~800Hz)</a:t>
            </a:r>
          </a:p>
          <a:p>
            <a:endParaRPr lang="zh-TW" altLang="en-US" kern="0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DEFBEA7-BEB7-4CC7-9B79-C93FFDDA8107}"/>
              </a:ext>
            </a:extLst>
          </p:cNvPr>
          <p:cNvGrpSpPr/>
          <p:nvPr/>
        </p:nvGrpSpPr>
        <p:grpSpPr>
          <a:xfrm>
            <a:off x="2528963" y="4717423"/>
            <a:ext cx="3403288" cy="1934202"/>
            <a:chOff x="2528963" y="4759629"/>
            <a:chExt cx="3403288" cy="193420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F307CFD-DDF5-4259-A172-4AEDCC783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963" y="4759629"/>
              <a:ext cx="3403288" cy="1934202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126EB76-8D1E-4C8A-A80C-076C4DD95497}"/>
                </a:ext>
              </a:extLst>
            </p:cNvPr>
            <p:cNvSpPr txBox="1"/>
            <p:nvPr/>
          </p:nvSpPr>
          <p:spPr>
            <a:xfrm>
              <a:off x="3447336" y="536916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P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FDAEBEF-C9A3-40EC-8CD8-3A4EC5C1D246}"/>
                </a:ext>
              </a:extLst>
            </p:cNvPr>
            <p:cNvSpPr txBox="1"/>
            <p:nvPr/>
          </p:nvSpPr>
          <p:spPr>
            <a:xfrm>
              <a:off x="3985093" y="555383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N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C569980-249D-40DF-8FDF-9BF292ED62D4}"/>
                </a:ext>
              </a:extLst>
            </p:cNvPr>
            <p:cNvSpPr txBox="1"/>
            <p:nvPr/>
          </p:nvSpPr>
          <p:spPr>
            <a:xfrm>
              <a:off x="4544485" y="555383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P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F1F56F7-03FE-439D-815B-A8BFD1FB8B5C}"/>
              </a:ext>
            </a:extLst>
          </p:cNvPr>
          <p:cNvGrpSpPr/>
          <p:nvPr/>
        </p:nvGrpSpPr>
        <p:grpSpPr>
          <a:xfrm>
            <a:off x="2528963" y="4700281"/>
            <a:ext cx="3403288" cy="1951344"/>
            <a:chOff x="2528963" y="4717423"/>
            <a:chExt cx="3403288" cy="1934202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D6F14C8-8A74-4CFE-90B8-26592A1F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963" y="4717423"/>
              <a:ext cx="3403288" cy="1934202"/>
            </a:xfrm>
            <a:prstGeom prst="rect">
              <a:avLst/>
            </a:prstGeom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E8D96A2-7253-42EC-97AC-779CCEC25658}"/>
                </a:ext>
              </a:extLst>
            </p:cNvPr>
            <p:cNvGrpSpPr/>
            <p:nvPr/>
          </p:nvGrpSpPr>
          <p:grpSpPr>
            <a:xfrm>
              <a:off x="4969347" y="4914597"/>
              <a:ext cx="431869" cy="1596652"/>
              <a:chOff x="8331653" y="4980157"/>
              <a:chExt cx="431869" cy="1596652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62C87F8-9F2C-4D40-A976-C91BE3A76A95}"/>
                  </a:ext>
                </a:extLst>
              </p:cNvPr>
              <p:cNvSpPr txBox="1"/>
              <p:nvPr/>
            </p:nvSpPr>
            <p:spPr>
              <a:xfrm>
                <a:off x="8402251" y="5385351"/>
                <a:ext cx="303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P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F7D2766-81DF-4888-A276-539C261470B9}"/>
                  </a:ext>
                </a:extLst>
              </p:cNvPr>
              <p:cNvSpPr txBox="1"/>
              <p:nvPr/>
            </p:nvSpPr>
            <p:spPr>
              <a:xfrm>
                <a:off x="8402251" y="6207477"/>
                <a:ext cx="303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P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41C225F-006C-47EE-8B5B-4CBA79BD1846}"/>
                  </a:ext>
                </a:extLst>
              </p:cNvPr>
              <p:cNvSpPr txBox="1"/>
              <p:nvPr/>
            </p:nvSpPr>
            <p:spPr>
              <a:xfrm flipV="1">
                <a:off x="8331653" y="5790545"/>
                <a:ext cx="4318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463CC92-8990-4998-B691-28EB002E7B2A}"/>
                  </a:ext>
                </a:extLst>
              </p:cNvPr>
              <p:cNvSpPr txBox="1"/>
              <p:nvPr/>
            </p:nvSpPr>
            <p:spPr>
              <a:xfrm>
                <a:off x="8408530" y="4980157"/>
                <a:ext cx="303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362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A9A4E2-8EB0-456E-8134-D1439CFF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Harmonic current effect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D9AED5-B3FD-4CA9-A337-C629C626D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Origin: nonlinear load(</a:t>
            </a:r>
            <a:r>
              <a:rPr lang="en-US" altLang="zh-TW" dirty="0" err="1"/>
              <a:t>diode,transistor</a:t>
            </a:r>
            <a:r>
              <a:rPr lang="en-US" altLang="zh-TW" dirty="0"/>
              <a:t>……..)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Total Harmonic Distortion (THD)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Reduce method:</a:t>
            </a:r>
          </a:p>
          <a:p>
            <a:pPr lvl="1"/>
            <a:r>
              <a:rPr lang="en-US" altLang="zh-TW" dirty="0"/>
              <a:t> Delta connections control </a:t>
            </a:r>
          </a:p>
          <a:p>
            <a:pPr marL="500063" lvl="1" indent="0">
              <a:buNone/>
            </a:pPr>
            <a:r>
              <a:rPr lang="en-US" altLang="zh-TW" dirty="0"/>
              <a:t>3</a:t>
            </a:r>
            <a:r>
              <a:rPr lang="en-US" altLang="zh-TW" baseline="30000" dirty="0"/>
              <a:t>rd</a:t>
            </a:r>
            <a:r>
              <a:rPr lang="en-US" altLang="zh-TW" dirty="0"/>
              <a:t> harmonic current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682ADE-2D06-4034-B99A-ECA56233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41F84F-8E42-440A-9F8F-B745FF93E2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6225" y="1406525"/>
            <a:ext cx="3409950" cy="3531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C6597D-1336-4A10-A756-30CC3CA09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3671"/>
          <a:stretch/>
        </p:blipFill>
        <p:spPr>
          <a:xfrm>
            <a:off x="942975" y="2404837"/>
            <a:ext cx="3848100" cy="890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300882-B0C3-4878-976B-61BF816633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4524946"/>
            <a:ext cx="2762250" cy="16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76214-5AE4-4BB0-9FD2-9CFC0FC5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Motor drive system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9B4630-8472-4233-9CFF-4B124F424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838200"/>
            <a:ext cx="8434388" cy="2808287"/>
          </a:xfrm>
        </p:spPr>
        <p:txBody>
          <a:bodyPr/>
          <a:lstStyle/>
          <a:p>
            <a:r>
              <a:rPr lang="en-US" altLang="zh-TW" dirty="0"/>
              <a:t>Pros:</a:t>
            </a:r>
          </a:p>
          <a:p>
            <a:pPr lvl="1"/>
            <a:r>
              <a:rPr lang="en-US" altLang="zh-TW" dirty="0"/>
              <a:t>Reduce harmonic current effect(caused by nonlinear component)</a:t>
            </a:r>
          </a:p>
          <a:p>
            <a:r>
              <a:rPr lang="en-US" altLang="zh-TW" dirty="0"/>
              <a:t>Cons:</a:t>
            </a:r>
          </a:p>
          <a:p>
            <a:pPr lvl="1"/>
            <a:r>
              <a:rPr lang="en-US" altLang="zh-TW" dirty="0"/>
              <a:t>Can’t </a:t>
            </a:r>
            <a:r>
              <a:rPr lang="en-US" altLang="zh-TW" dirty="0" err="1"/>
              <a:t>regernerate</a:t>
            </a:r>
            <a:r>
              <a:rPr lang="en-US" altLang="zh-TW" dirty="0"/>
              <a:t> power back to the system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867389-40B5-43CA-BD15-7D570CC2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693402-7B30-4D07-92F0-98960308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3073" y="2948712"/>
            <a:ext cx="2753827" cy="3848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015CAE-106A-484E-8689-76C55D2EF8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50" y="3078880"/>
            <a:ext cx="5199695" cy="25245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A0D1D00-3EF5-4A0A-A005-2C4DC6C7363E}"/>
              </a:ext>
            </a:extLst>
          </p:cNvPr>
          <p:cNvSpPr txBox="1"/>
          <p:nvPr/>
        </p:nvSpPr>
        <p:spPr>
          <a:xfrm>
            <a:off x="737287" y="6168251"/>
            <a:ext cx="45576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REF.A new approach to enhance power quality for medium voltage AC drives</a:t>
            </a:r>
          </a:p>
          <a:p>
            <a:r>
              <a:rPr lang="en-US" altLang="zh-TW" sz="1000" dirty="0"/>
              <a:t>P. W. Hammond Jan.-Feb. 1997 </a:t>
            </a:r>
            <a:r>
              <a:rPr lang="en-US" altLang="zh-TW" sz="1000" i="1" dirty="0"/>
              <a:t>IEEE </a:t>
            </a:r>
            <a:r>
              <a:rPr lang="en-US" altLang="zh-TW" sz="1000" dirty="0" err="1"/>
              <a:t>ASIRobicon</a:t>
            </a:r>
            <a:r>
              <a:rPr lang="en-US" altLang="zh-TW" sz="1000" dirty="0"/>
              <a:t> USA</a:t>
            </a:r>
          </a:p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2353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B4010C-EE11-4FFE-A786-57385F30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Motor drive system 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67656C-D85A-45A8-9A70-0D8C7235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838199"/>
            <a:ext cx="8434388" cy="3320623"/>
          </a:xfrm>
        </p:spPr>
        <p:txBody>
          <a:bodyPr/>
          <a:lstStyle/>
          <a:p>
            <a:r>
              <a:rPr lang="en-US" altLang="zh-TW" dirty="0"/>
              <a:t>IEEE Standard 519-1922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77E27B-F548-4679-B5F2-4572591D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BB0F67-A025-494A-97AC-4F4D55E823F5}"/>
              </a:ext>
            </a:extLst>
          </p:cNvPr>
          <p:cNvSpPr/>
          <p:nvPr/>
        </p:nvSpPr>
        <p:spPr>
          <a:xfrm>
            <a:off x="732810" y="6465073"/>
            <a:ext cx="8324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/>
              <a:t>REF.A new approach to enhance power quality for medium voltage AC drives</a:t>
            </a:r>
          </a:p>
          <a:p>
            <a:r>
              <a:rPr lang="en-US" altLang="zh-TW" sz="1000" dirty="0"/>
              <a:t>P. W. Hammond Jan.-Feb. 1997 </a:t>
            </a:r>
            <a:r>
              <a:rPr lang="en-US" altLang="zh-TW" sz="1000" i="1" dirty="0"/>
              <a:t>IEEE </a:t>
            </a:r>
            <a:r>
              <a:rPr lang="en-US" altLang="zh-TW" sz="1000" dirty="0" err="1"/>
              <a:t>ASIRobicon</a:t>
            </a:r>
            <a:r>
              <a:rPr lang="en-US" altLang="zh-TW" sz="1000" dirty="0"/>
              <a:t> USA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CED304B-0ADD-46B9-9846-813ECF0A6D90}"/>
              </a:ext>
            </a:extLst>
          </p:cNvPr>
          <p:cNvGrpSpPr/>
          <p:nvPr/>
        </p:nvGrpSpPr>
        <p:grpSpPr>
          <a:xfrm>
            <a:off x="4572000" y="1146093"/>
            <a:ext cx="4448146" cy="3311369"/>
            <a:chOff x="2945765" y="1906587"/>
            <a:chExt cx="3790950" cy="2798763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36112665-C922-43DE-B3CE-813F90F37633}"/>
                </a:ext>
              </a:extLst>
            </p:cNvPr>
            <p:cNvGrpSpPr/>
            <p:nvPr/>
          </p:nvGrpSpPr>
          <p:grpSpPr>
            <a:xfrm>
              <a:off x="2945765" y="1906587"/>
              <a:ext cx="3790950" cy="2798763"/>
              <a:chOff x="2793365" y="1614487"/>
              <a:chExt cx="3790950" cy="2798763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C866D930-825B-473E-A479-38BB6F91F0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2879"/>
              <a:stretch/>
            </p:blipFill>
            <p:spPr>
              <a:xfrm>
                <a:off x="2793365" y="1614487"/>
                <a:ext cx="3790950" cy="2798763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ACBD942-F919-487C-B531-9C89ADC19391}"/>
                  </a:ext>
                </a:extLst>
              </p:cNvPr>
              <p:cNvSpPr/>
              <p:nvPr/>
            </p:nvSpPr>
            <p:spPr bwMode="auto">
              <a:xfrm>
                <a:off x="3261360" y="1935480"/>
                <a:ext cx="99060" cy="19126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DDD004-6DC7-407B-85C4-1C80AB6BF931}"/>
                  </a:ext>
                </a:extLst>
              </p:cNvPr>
              <p:cNvSpPr/>
              <p:nvPr/>
            </p:nvSpPr>
            <p:spPr bwMode="auto">
              <a:xfrm>
                <a:off x="3512820" y="2400300"/>
                <a:ext cx="99060" cy="14478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0BF467C-17B2-4D99-B0B5-324CD22DE951}"/>
                  </a:ext>
                </a:extLst>
              </p:cNvPr>
              <p:cNvSpPr/>
              <p:nvPr/>
            </p:nvSpPr>
            <p:spPr bwMode="auto">
              <a:xfrm>
                <a:off x="3794760" y="2689860"/>
                <a:ext cx="99060" cy="115824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8E48197-C008-4D49-83FA-496A67670E16}"/>
                  </a:ext>
                </a:extLst>
              </p:cNvPr>
              <p:cNvSpPr/>
              <p:nvPr/>
            </p:nvSpPr>
            <p:spPr bwMode="auto">
              <a:xfrm>
                <a:off x="4053840" y="2788920"/>
                <a:ext cx="99060" cy="105918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D9782A1-5D48-42E0-9D59-4806E6249D66}"/>
                  </a:ext>
                </a:extLst>
              </p:cNvPr>
              <p:cNvSpPr/>
              <p:nvPr/>
            </p:nvSpPr>
            <p:spPr bwMode="auto">
              <a:xfrm>
                <a:off x="4312920" y="3124200"/>
                <a:ext cx="99060" cy="7239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4D5463A-77B5-4C46-BE12-F30C9146CE05}"/>
                  </a:ext>
                </a:extLst>
              </p:cNvPr>
              <p:cNvSpPr/>
              <p:nvPr/>
            </p:nvSpPr>
            <p:spPr bwMode="auto">
              <a:xfrm>
                <a:off x="4594862" y="3208020"/>
                <a:ext cx="99060" cy="62499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C9957F0-12EA-4C6D-A3A1-BA8561A2C2CF}"/>
                  </a:ext>
                </a:extLst>
              </p:cNvPr>
              <p:cNvSpPr/>
              <p:nvPr/>
            </p:nvSpPr>
            <p:spPr bwMode="auto">
              <a:xfrm>
                <a:off x="4853942" y="3307079"/>
                <a:ext cx="99060" cy="52593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68B5C07-FA6D-4FFF-A1C6-F294BD703BFC}"/>
                  </a:ext>
                </a:extLst>
              </p:cNvPr>
              <p:cNvSpPr/>
              <p:nvPr/>
            </p:nvSpPr>
            <p:spPr bwMode="auto">
              <a:xfrm>
                <a:off x="5128262" y="3375660"/>
                <a:ext cx="99060" cy="4573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92DFD69-5707-4020-B021-1E61B6A1E5DB}"/>
                  </a:ext>
                </a:extLst>
              </p:cNvPr>
              <p:cNvSpPr/>
              <p:nvPr/>
            </p:nvSpPr>
            <p:spPr bwMode="auto">
              <a:xfrm>
                <a:off x="5394962" y="3551078"/>
                <a:ext cx="99060" cy="28194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5999DCD-1D2A-4B3B-B7D3-52D61A2A6D3C}"/>
                  </a:ext>
                </a:extLst>
              </p:cNvPr>
              <p:cNvSpPr/>
              <p:nvPr/>
            </p:nvSpPr>
            <p:spPr bwMode="auto">
              <a:xfrm flipH="1">
                <a:off x="5641978" y="3573780"/>
                <a:ext cx="99059" cy="25923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E67153E-5B13-4CE5-8525-518D8FFCDE74}"/>
                  </a:ext>
                </a:extLst>
              </p:cNvPr>
              <p:cNvSpPr/>
              <p:nvPr/>
            </p:nvSpPr>
            <p:spPr bwMode="auto">
              <a:xfrm flipH="1">
                <a:off x="5908679" y="3672840"/>
                <a:ext cx="99058" cy="16017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FD4CAB0-1A3D-45B7-A11C-F79D48BBFCC4}"/>
                  </a:ext>
                </a:extLst>
              </p:cNvPr>
              <p:cNvSpPr/>
              <p:nvPr/>
            </p:nvSpPr>
            <p:spPr bwMode="auto">
              <a:xfrm flipH="1">
                <a:off x="6186174" y="3749040"/>
                <a:ext cx="99058" cy="8397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1503AF8-69C7-4D3E-865F-AC909859A2BC}"/>
                </a:ext>
              </a:extLst>
            </p:cNvPr>
            <p:cNvSpPr/>
            <p:nvPr/>
          </p:nvSpPr>
          <p:spPr bwMode="auto">
            <a:xfrm>
              <a:off x="3512820" y="4582001"/>
              <a:ext cx="198120" cy="10953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77D78163-4332-485B-8D79-17AA589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16" y="1388635"/>
            <a:ext cx="3920812" cy="292288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CEE794F-FBFE-4660-BA42-DB5BA8B122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0031"/>
          <a:stretch/>
        </p:blipFill>
        <p:spPr>
          <a:xfrm>
            <a:off x="458106" y="4610161"/>
            <a:ext cx="4167651" cy="137762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8588EC3-886A-426A-8D32-9E27E4B421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470" b="19553"/>
          <a:stretch/>
        </p:blipFill>
        <p:spPr>
          <a:xfrm>
            <a:off x="2147673" y="4937875"/>
            <a:ext cx="4019550" cy="106298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0D01D07-26A6-454D-AC17-062C50DE9C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81"/>
          <a:stretch/>
        </p:blipFill>
        <p:spPr>
          <a:xfrm>
            <a:off x="4690225" y="1146093"/>
            <a:ext cx="4211695" cy="331136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712BB17-BB48-4B47-8E96-C8D7E13413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894"/>
          <a:stretch/>
        </p:blipFill>
        <p:spPr>
          <a:xfrm>
            <a:off x="4536787" y="1021240"/>
            <a:ext cx="4410697" cy="34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c">
  <a:themeElements>
    <a:clrScheme name="cww 9">
      <a:dk1>
        <a:srgbClr val="003A62"/>
      </a:dk1>
      <a:lt1>
        <a:srgbClr val="FFFFFF"/>
      </a:lt1>
      <a:dk2>
        <a:srgbClr val="06760E"/>
      </a:dk2>
      <a:lt2>
        <a:srgbClr val="457473"/>
      </a:lt2>
      <a:accent1>
        <a:srgbClr val="F9FE3C"/>
      </a:accent1>
      <a:accent2>
        <a:srgbClr val="FF0066"/>
      </a:accent2>
      <a:accent3>
        <a:srgbClr val="FFFFFF"/>
      </a:accent3>
      <a:accent4>
        <a:srgbClr val="003053"/>
      </a:accent4>
      <a:accent5>
        <a:srgbClr val="FBFEAF"/>
      </a:accent5>
      <a:accent6>
        <a:srgbClr val="E7005C"/>
      </a:accent6>
      <a:hlink>
        <a:srgbClr val="2CFFF3"/>
      </a:hlink>
      <a:folHlink>
        <a:srgbClr val="0099FF"/>
      </a:folHlink>
    </a:clrScheme>
    <a:fontScheme name="cww">
      <a:majorFont>
        <a:latin typeface="Helvetica"/>
        <a:ea typeface="新細明體"/>
        <a:cs typeface=""/>
      </a:majorFont>
      <a:minorFont>
        <a:latin typeface="Helvetic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cw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w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8">
        <a:dk1>
          <a:srgbClr val="003A62"/>
        </a:dk1>
        <a:lt1>
          <a:srgbClr val="F8F8F8"/>
        </a:lt1>
        <a:dk2>
          <a:srgbClr val="06760E"/>
        </a:dk2>
        <a:lt2>
          <a:srgbClr val="457473"/>
        </a:lt2>
        <a:accent1>
          <a:srgbClr val="F9FE3C"/>
        </a:accent1>
        <a:accent2>
          <a:srgbClr val="FF0066"/>
        </a:accent2>
        <a:accent3>
          <a:srgbClr val="FBFBFB"/>
        </a:accent3>
        <a:accent4>
          <a:srgbClr val="003053"/>
        </a:accent4>
        <a:accent5>
          <a:srgbClr val="FBFEAF"/>
        </a:accent5>
        <a:accent6>
          <a:srgbClr val="E7005C"/>
        </a:accent6>
        <a:hlink>
          <a:srgbClr val="2CFFF3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9">
        <a:dk1>
          <a:srgbClr val="003A62"/>
        </a:dk1>
        <a:lt1>
          <a:srgbClr val="FFFFFF"/>
        </a:lt1>
        <a:dk2>
          <a:srgbClr val="06760E"/>
        </a:dk2>
        <a:lt2>
          <a:srgbClr val="457473"/>
        </a:lt2>
        <a:accent1>
          <a:srgbClr val="F9FE3C"/>
        </a:accent1>
        <a:accent2>
          <a:srgbClr val="FF0066"/>
        </a:accent2>
        <a:accent3>
          <a:srgbClr val="FFFFFF"/>
        </a:accent3>
        <a:accent4>
          <a:srgbClr val="003053"/>
        </a:accent4>
        <a:accent5>
          <a:srgbClr val="FBFEAF"/>
        </a:accent5>
        <a:accent6>
          <a:srgbClr val="E7005C"/>
        </a:accent6>
        <a:hlink>
          <a:srgbClr val="2CFFF3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arc" id="{C3D466D6-DFEE-4B75-9E06-B170DC1C1510}" vid="{E6CA1D00-3B13-4351-8C77-53AF2CBF90D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larc</Template>
  <TotalTime>143430</TotalTime>
  <Words>622</Words>
  <Application>Microsoft Office PowerPoint</Application>
  <PresentationFormat>如螢幕大小 (4:3)</PresentationFormat>
  <Paragraphs>169</Paragraphs>
  <Slides>20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3" baseType="lpstr">
      <vt:lpstr>Helvetica Neue</vt:lpstr>
      <vt:lpstr>新細明體</vt:lpstr>
      <vt:lpstr>Arial</vt:lpstr>
      <vt:lpstr>Arial</vt:lpstr>
      <vt:lpstr>Calibri</vt:lpstr>
      <vt:lpstr>Cambria Math</vt:lpstr>
      <vt:lpstr>Courier New</vt:lpstr>
      <vt:lpstr>Georgia</vt:lpstr>
      <vt:lpstr>Helvetica</vt:lpstr>
      <vt:lpstr>Symbol</vt:lpstr>
      <vt:lpstr>Times New Roman</vt:lpstr>
      <vt:lpstr>Wingdings</vt:lpstr>
      <vt:lpstr>larc</vt:lpstr>
      <vt:lpstr>Weekly Report</vt:lpstr>
      <vt:lpstr>Outline</vt:lpstr>
      <vt:lpstr>Power System</vt:lpstr>
      <vt:lpstr>Zero Sequence Current</vt:lpstr>
      <vt:lpstr>Back To Back System</vt:lpstr>
      <vt:lpstr>Switch Component</vt:lpstr>
      <vt:lpstr>Harmonic current effect</vt:lpstr>
      <vt:lpstr>Motor drive system</vt:lpstr>
      <vt:lpstr>Motor drive system result</vt:lpstr>
      <vt:lpstr>Back To Back System(proposed)</vt:lpstr>
      <vt:lpstr>Motor drive system(proposed) Result </vt:lpstr>
      <vt:lpstr>Conclusion &amp; Future Work</vt:lpstr>
      <vt:lpstr>END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kwhou</dc:creator>
  <cp:lastModifiedBy>杜冠勳</cp:lastModifiedBy>
  <cp:revision>6155</cp:revision>
  <dcterms:created xsi:type="dcterms:W3CDTF">2018-10-07T16:26:11Z</dcterms:created>
  <dcterms:modified xsi:type="dcterms:W3CDTF">2021-10-26T14:14:36Z</dcterms:modified>
</cp:coreProperties>
</file>